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41" r:id="rId3"/>
    <p:sldMasterId id="2147483742" r:id="rId4"/>
    <p:sldMasterId id="214748374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7302500" cx="13004800"/>
  <p:notesSz cx="6858000" cy="9144000"/>
  <p:embeddedFontLst>
    <p:embeddedFont>
      <p:font typeface="Oxygen"/>
      <p:regular r:id="rId29"/>
      <p:bold r:id="rId30"/>
    </p:embeddedFont>
    <p:embeddedFont>
      <p:font typeface="Ubuntu Mono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Oxyge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Mono-regular.fntdata"/><Relationship Id="rId30" Type="http://schemas.openxmlformats.org/officeDocument/2006/relationships/font" Target="fonts/Oxygen-bold.fntdata"/><Relationship Id="rId11" Type="http://schemas.openxmlformats.org/officeDocument/2006/relationships/slide" Target="slides/slide5.xml"/><Relationship Id="rId33" Type="http://schemas.openxmlformats.org/officeDocument/2006/relationships/font" Target="fonts/UbuntuMono-italic.fntdata"/><Relationship Id="rId10" Type="http://schemas.openxmlformats.org/officeDocument/2006/relationships/slide" Target="slides/slide4.xml"/><Relationship Id="rId32" Type="http://schemas.openxmlformats.org/officeDocument/2006/relationships/font" Target="fonts/UbuntuMono-bold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Ubuntu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asycalculation.com/square-roots-perfect-numbers.html" TargetMode="External"/><Relationship Id="rId3" Type="http://schemas.openxmlformats.org/officeDocument/2006/relationships/hyperlink" Target="http://exercism.io/exercises/swift/perfect-numbers/readm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ANALOGIES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Dictionary: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How does a real work dictionary work? You look up a word, and then you find it’s definition.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Post Office: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have your address, and mail gets put your unique address. No one else can have your address, so no one else can get your mail.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Twitter Username: 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your Twitter handle, I can pull up your Tweets, your friends, etc.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KEY POINTS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point to a dictionary is that it is an association, or a link, between two things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Key maps to a specific value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must be unique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 You’ll never see a word appear twice in the dictionary. A word may have multiple definitions, but it will never have more than one entry.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are created to store information answer a question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 and values do not have to be ordered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ANALOGIES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Dictionary: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How does a real work dictionary work? You look up a word, and then you find it’s definition.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Post Office: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have your address, and mail gets put your unique address. No one else can have your address, so no one else can get your mail.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Twitter Username: 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your Twitter handle, I can pull up your Tweets, your friends, etc.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KEY POINTS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point to a dictionary is that it is an association, or a link, between two things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Key maps to a specific value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must be unique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 You’ll never see a word appear twice in the dictionary. A word may have multiple definitions, but it will never have more than one entry.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are created to store information answer a question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 and values do not have to be ordered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DEMO: CREATING DICTIONARIES (5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Create a dictionary mapping a phone to its price.</a:t>
            </a:r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PAIR-PROGRAM (10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Create a dictionary with at least 5 values that maps: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word to its definition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book to its author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person to their age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zip code to its state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An album to its tracks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AutoNum type="arabicPeriod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sports team to their players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DEMO: CREATING DICTIONARIES (5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this example, use a Dictionary of phone prices.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ACCESSING VALUES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Show how to get values using keys.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ADDING VALUES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Create a student fear dictionary that maps a student to their greatest fear.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Show code adding some additional names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REMOVING VALUES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Show code that removes a few entries from the Dictionary.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ITERATION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Show code where I can access and print the values in a dictionary.</a:t>
            </a:r>
          </a:p>
        </p:txBody>
      </p:sp>
      <p:sp>
        <p:nvSpPr>
          <p:cNvPr id="761" name="Shape 7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PAIR-PROGRAM: WRITING FUNCTIONS (20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PRACTICE PROBLEMS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Write a function that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Prints “hello {name}”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Takes 4 numbers and returns their product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Takes an integer and determines whether it is a </a:t>
            </a:r>
            <a:r>
              <a:rPr lang="en-US" sz="1200" u="sng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  <a:hlinkClick r:id="rId2"/>
              </a:rPr>
              <a:t>perfect square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Takes an integer and determines if it is a </a:t>
            </a:r>
            <a:r>
              <a:rPr lang="en-US" sz="1200" u="sng">
                <a:solidFill>
                  <a:srgbClr val="1155CC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perfect number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number is a perfect square if a number n exists such that n*n is equal to the number in questions.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number is a perfect number if the sum of its factors are equal to the number.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For example, “28 = 1 + 2 + 4 + 7 + 14.”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Always check if the dictionary has the key you want before doing setting or retrieving it</a:t>
            </a:r>
          </a:p>
        </p:txBody>
      </p:sp>
      <p:sp>
        <p:nvSpPr>
          <p:cNvPr id="781" name="Shape 7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Name them for the type of data they contain.</a:t>
            </a:r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OPENING (10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Have the students start by solving a problem:</a:t>
            </a:r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45833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CONCLUSION (10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SzPct val="78571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TAKEAWAYS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allow you to form relationships in your data.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Database is a type of complicated Dictionary, that allows you to find a value for a query (</a:t>
            </a:r>
            <a:r>
              <a:rPr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B-Tree)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SzPct val="78571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BEST PRACTICES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Always check if the dictionary has the key you want before doing setting or retrieving it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Name them for the type of data they contain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Use a unique key</a:t>
            </a:r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TAKE-HOME QUESTIONS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Read up on the “Hashable” protocol in Swift.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Read up on “Hash Tables”</a:t>
            </a:r>
            <a:b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OPENING (10 mins)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Have the students start by solving a problem: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PRACTICE PROBLEM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Write a function that takes a list of names and returns the most popular one.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INTRODUCTION: DICTIONARIES (10 mins)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7" name="Shape 6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DEFINITION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“Dictionaries are unordered collections of key-value associations.”</a:t>
            </a:r>
          </a:p>
          <a:p>
            <a:pPr indent="-3048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-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Swift Reference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ANALOGIES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Dictionary: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How does a real work dictionary work? You look up a word, and then you find it’s definition.</a:t>
            </a:r>
          </a:p>
          <a:p>
            <a:pPr indent="-3048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Post Office: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have your address, and mail gets put your unique address. No one else can have your address, so no one else can get your mail.</a:t>
            </a:r>
          </a:p>
          <a:p>
            <a:pPr indent="-3048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DNS: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put in a Human-Readable address, the system gives you back a machine address.</a:t>
            </a:r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WHY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are what allow 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Facebook to know which profile picture to display for a user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Instagram to know who a Photo belongs to, and Google to know what search results to show you.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Twitter to know who what your tweets are and who you follow</a:t>
            </a:r>
          </a:p>
        </p:txBody>
      </p:sp>
      <p:sp>
        <p:nvSpPr>
          <p:cNvPr id="661" name="Shape 6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ANALOGIES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Dictionary: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How does a real work dictionary work? You look up a word, and then you find it’s definition.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Post Office: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have your address, and mail gets put your unique address. No one else can have your address, so no one else can get your mail.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Twitter Username: 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your Twitter handle, I can pull up your Tweets, your friends, etc.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KEY POINTS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point to a dictionary is that it is an association, or a link, between two things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Key maps to a specific value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must be unique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 You’ll never see a word appear twice in the dictionary. A word may have multiple definitions, but it will never have more than one entry.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are created to store information answer a question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 and values do not have to be ordered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Font typeface="Oswald"/>
              <a:buChar char="+"/>
            </a:pPr>
            <a:r>
              <a:t/>
            </a:r>
            <a:endParaRPr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ANALOGIES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Dictionary: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How does a real work dictionary work? You look up a word, and then you find it’s definition.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Post Office: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You have your address, and mail gets put your unique address. No one else can have your address, so no one else can get your mail.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Twitter Username: 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Given your Twitter handle, I can pull up your Tweets, your friends, etc.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KEY POINTS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point to a dictionary is that it is an association, or a link, between two things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Each Key maps to a specific value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1" i="1"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must be unique</a:t>
            </a: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. You’ll never see a word appear twice in the dictionary. A word may have multiple definitions, but it will never have more than one entry.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Dictionaries are created to store information answer a question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Char char="+"/>
            </a:pPr>
            <a:r>
              <a:rPr lang="en-US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 and values do not have to be ordered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jpg"/><Relationship Id="rId4" Type="http://schemas.openxmlformats.org/officeDocument/2006/relationships/image" Target="../media/image0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04.png"/><Relationship Id="rId6" Type="http://schemas.openxmlformats.org/officeDocument/2006/relationships/image" Target="../media/image10.png"/><Relationship Id="rId7" Type="http://schemas.openxmlformats.org/officeDocument/2006/relationships/image" Target="../media/image09.png"/><Relationship Id="rId8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6.jpg"/><Relationship Id="rId4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7.jpg"/><Relationship Id="rId4" Type="http://schemas.openxmlformats.org/officeDocument/2006/relationships/image" Target="../media/image2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1.jpg"/><Relationship Id="rId4" Type="http://schemas.openxmlformats.org/officeDocument/2006/relationships/image" Target="../media/image38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49.jpg"/><Relationship Id="rId4" Type="http://schemas.openxmlformats.org/officeDocument/2006/relationships/image" Target="../media/image45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9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Relationship Id="rId3" Type="http://schemas.openxmlformats.org/officeDocument/2006/relationships/image" Target="../media/image63.jpg"/><Relationship Id="rId4" Type="http://schemas.openxmlformats.org/officeDocument/2006/relationships/image" Target="../media/image60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29999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1900" cy="2031900"/>
            <a:chOff x="0" y="0"/>
            <a:chExt cx="2031900" cy="20319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1900" cy="2031900"/>
            <a:chOff x="0" y="0"/>
            <a:chExt cx="2031900" cy="20319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1900" cy="2031900"/>
            <a:chOff x="0" y="0"/>
            <a:chExt cx="2031900" cy="20319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1900" cy="2031900"/>
            <a:chOff x="0" y="0"/>
            <a:chExt cx="2031900" cy="20319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14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29999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4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Shape 41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16" name="Shape 41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417" name="Shape 4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Shape 41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Shape 42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9" name="Shape 42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0" name="Shape 430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1" name="Shape 431"/>
          <p:cNvCxnSpPr/>
          <p:nvPr/>
        </p:nvCxnSpPr>
        <p:spPr>
          <a:xfrm flipH="1" rot="10800000">
            <a:off x="46228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2" name="Shape 432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3" name="Shape 433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34" name="Shape 434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436" name="Shape 436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437" name="Shape 437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Shape 43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0" name="Shape 44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1" name="Shape 441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2" name="Shape 442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3" name="Shape 443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44" name="Shape 444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hape 4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Shape 44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8" name="Shape 44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49" name="Shape 449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Shape 45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3" name="Shape 45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4" name="Shape 454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Shape 45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8" name="Shape 45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9" name="Shape 45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Shape 46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65" name="Shape 46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66" name="Shape 466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467" name="Shape 467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Shape 47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1" name="Shape 47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72" name="Shape 472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7409003" y="2423731"/>
            <a:ext cx="3000000" cy="29999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Shape 47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7" name="Shape 47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78" name="Shape 478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479" name="Shape 47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Shape 480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481" name="Shape 481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482" name="Shape 4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Shape 483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485" name="Shape 4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Shape 486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488" name="Shape 4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Shape 489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491" name="Shape 4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Shape 492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494" name="Shape 4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Shape 495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496" name="Shape 496"/>
          <p:cNvSpPr/>
          <p:nvPr/>
        </p:nvSpPr>
        <p:spPr>
          <a:xfrm>
            <a:off x="8790781" y="1828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497" name="Shape 497"/>
          <p:cNvGrpSpPr/>
          <p:nvPr/>
        </p:nvGrpSpPr>
        <p:grpSpPr>
          <a:xfrm>
            <a:off x="4051298" y="1828799"/>
            <a:ext cx="2031900" cy="2031900"/>
            <a:chOff x="0" y="0"/>
            <a:chExt cx="2031900" cy="2031900"/>
          </a:xfrm>
        </p:grpSpPr>
        <p:pic>
          <p:nvPicPr>
            <p:cNvPr id="498" name="Shape 4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Shape 499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500" name="Shape 500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501" name="Shape 501"/>
          <p:cNvGrpSpPr/>
          <p:nvPr/>
        </p:nvGrpSpPr>
        <p:grpSpPr>
          <a:xfrm>
            <a:off x="6362698" y="1828799"/>
            <a:ext cx="2031900" cy="2031900"/>
            <a:chOff x="0" y="0"/>
            <a:chExt cx="2031900" cy="2031900"/>
          </a:xfrm>
        </p:grpSpPr>
        <p:pic>
          <p:nvPicPr>
            <p:cNvPr id="502" name="Shape 5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Shape 503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504" name="Shape 504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4051298" y="4114798"/>
            <a:ext cx="2031900" cy="2031900"/>
            <a:chOff x="0" y="0"/>
            <a:chExt cx="2031900" cy="2031900"/>
          </a:xfrm>
        </p:grpSpPr>
        <p:pic>
          <p:nvPicPr>
            <p:cNvPr id="506" name="Shape 50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Shape 507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509" name="Shape 509"/>
          <p:cNvGrpSpPr/>
          <p:nvPr/>
        </p:nvGrpSpPr>
        <p:grpSpPr>
          <a:xfrm>
            <a:off x="6362698" y="4114798"/>
            <a:ext cx="2031900" cy="2031900"/>
            <a:chOff x="0" y="0"/>
            <a:chExt cx="2031900" cy="2031900"/>
          </a:xfrm>
        </p:grpSpPr>
        <p:pic>
          <p:nvPicPr>
            <p:cNvPr id="510" name="Shape 5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Shape 511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512" name="Shape 512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513" name="Shape 513"/>
          <p:cNvSpPr/>
          <p:nvPr/>
        </p:nvSpPr>
        <p:spPr>
          <a:xfrm>
            <a:off x="8790781" y="4114800"/>
            <a:ext cx="3236111" cy="2032019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Shape 51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6" name="Shape 51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17" name="Shape 51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518" name="Shape 5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Shape 519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520" name="Shape 520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1" name="Shape 521"/>
          <p:cNvCxnSpPr/>
          <p:nvPr/>
        </p:nvCxnSpPr>
        <p:spPr>
          <a:xfrm flipH="1" rot="10800000">
            <a:off x="3911600" y="5381314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2" name="Shape 522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523" name="Shape 523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524" name="Shape 524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25" name="Shape 525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526" name="Shape 526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Shape 52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29" name="Shape 52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0" name="Shape 530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Shape 53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33" name="Shape 53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34" name="Shape 53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Shape 5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8" name="Shape 5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539" name="Shape 539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540" name="Shape 5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Shape 541"/>
            <p:cNvSpPr/>
            <p:nvPr/>
          </p:nvSpPr>
          <p:spPr>
            <a:xfrm>
              <a:off x="88900" y="543558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542" name="Shape 542"/>
          <p:cNvCxnSpPr/>
          <p:nvPr/>
        </p:nvCxnSpPr>
        <p:spPr>
          <a:xfrm rot="10800000">
            <a:off x="3225800" y="1803737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Shape 54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5" name="Shape 54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6" name="Shape 546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7" name="Shape 547"/>
          <p:cNvCxnSpPr/>
          <p:nvPr/>
        </p:nvCxnSpPr>
        <p:spPr>
          <a:xfrm flipH="1" rot="10800000">
            <a:off x="635000" y="2781000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48" name="Shape 548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549" name="Shape 549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550" name="Shape 550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53" name="Shape 553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hape 5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Shape 55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8" name="Shape 55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9" name="Shape 559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Shape 5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64" name="Shape 56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65" name="Shape 565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66" name="Shape 566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Shape 56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0" name="Shape 57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71" name="Shape 571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72" name="Shape 57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Shape 57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8" name="Shape 57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79" name="Shape 579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580" name="Shape 580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582" name="Shape 58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4" name="Shape 58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585" name="Shape 58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586" name="Shape 586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587" name="Shape 587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Shape 58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0" name="Shape 59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Shape 59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3" name="Shape 59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Shape 59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6" name="Shape 59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Shape 60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02" name="Shape 60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Shape 60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5" name="Shape 60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Shape 60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08" name="Shape 60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09" name="Shape 609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610" name="Shape 610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89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Shape 41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Shape 41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Shape 41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ga-iosi-la/iOSI-course-materials-LA/tree/master/curriculum/04-schedule-and-supplies/week-02/baseline-materials/dictionaries-lab" TargetMode="External"/><Relationship Id="rId4" Type="http://schemas.openxmlformats.org/officeDocument/2006/relationships/hyperlink" Target="https://docs.google.com/document/d/1qqfgfr_wrSc6IceQyIUoYtcJ_Qr8ulOOiQrBz6gN6s4/edit#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616" name="Shape 616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Oxygen"/>
              <a:ea typeface="Oxygen"/>
              <a:cs typeface="Oxygen"/>
              <a:sym typeface="Oxygen"/>
            </a:endParaRP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Oxygen"/>
              <a:buChar char="+"/>
            </a:pPr>
            <a:r>
              <a:rPr lang="en-US" sz="2800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Lab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Oxygen"/>
              <a:buChar char="+"/>
            </a:pPr>
            <a:r>
              <a:rPr lang="en-US" sz="2800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4"/>
              </a:rPr>
              <a:t>Lesson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Oxygen"/>
              <a:buChar char="+"/>
            </a:pPr>
            <a:r>
              <a:rPr lang="en-US" sz="2800">
                <a:latin typeface="Oxygen"/>
                <a:ea typeface="Oxygen"/>
                <a:cs typeface="Oxygen"/>
                <a:sym typeface="Oxygen"/>
              </a:rPr>
              <a:t>Lesson Starter Code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37A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1620950" y="1860450"/>
            <a:ext cx="9762900" cy="436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 txBox="1"/>
          <p:nvPr/>
        </p:nvSpPr>
        <p:spPr>
          <a:xfrm>
            <a:off x="2314475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</a:p>
        </p:txBody>
      </p:sp>
      <p:sp>
        <p:nvSpPr>
          <p:cNvPr id="706" name="Shape 706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DICTIONARIES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7645100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VALUES</a:t>
            </a:r>
          </a:p>
        </p:txBody>
      </p:sp>
      <p:sp>
        <p:nvSpPr>
          <p:cNvPr id="708" name="Shape 708"/>
          <p:cNvSpPr/>
          <p:nvPr/>
        </p:nvSpPr>
        <p:spPr>
          <a:xfrm>
            <a:off x="2314475" y="282784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314475" y="357182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2314475" y="4315796"/>
            <a:ext cx="2781600" cy="514500"/>
          </a:xfrm>
          <a:prstGeom prst="rect">
            <a:avLst/>
          </a:prstGeom>
          <a:solidFill>
            <a:srgbClr val="E5212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2314475" y="505977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7645100" y="2827846"/>
            <a:ext cx="2781600" cy="514500"/>
          </a:xfrm>
          <a:prstGeom prst="rect">
            <a:avLst/>
          </a:prstGeom>
          <a:solidFill>
            <a:srgbClr val="E5212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7645100" y="357182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7645100" y="431579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7645100" y="505977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6" name="Shape 716"/>
          <p:cNvCxnSpPr>
            <a:stCxn id="708" idx="3"/>
            <a:endCxn id="714" idx="1"/>
          </p:cNvCxnSpPr>
          <p:nvPr/>
        </p:nvCxnSpPr>
        <p:spPr>
          <a:xfrm>
            <a:off x="5096075" y="308509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717" name="Shape 717"/>
          <p:cNvCxnSpPr>
            <a:stCxn id="709" idx="3"/>
            <a:endCxn id="715" idx="1"/>
          </p:cNvCxnSpPr>
          <p:nvPr/>
        </p:nvCxnSpPr>
        <p:spPr>
          <a:xfrm>
            <a:off x="5096075" y="3829071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718" name="Shape 718"/>
          <p:cNvCxnSpPr>
            <a:stCxn id="710" idx="3"/>
            <a:endCxn id="712" idx="1"/>
          </p:cNvCxnSpPr>
          <p:nvPr/>
        </p:nvCxnSpPr>
        <p:spPr>
          <a:xfrm flipH="1" rot="10800000">
            <a:off x="5096075" y="308504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37A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/>
        </p:nvSpPr>
        <p:spPr>
          <a:xfrm>
            <a:off x="2314475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</a:p>
        </p:txBody>
      </p:sp>
      <p:sp>
        <p:nvSpPr>
          <p:cNvPr id="724" name="Shape 724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DICTIONARIES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7645100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VALUES</a:t>
            </a:r>
          </a:p>
        </p:txBody>
      </p:sp>
      <p:sp>
        <p:nvSpPr>
          <p:cNvPr id="726" name="Shape 726"/>
          <p:cNvSpPr/>
          <p:nvPr/>
        </p:nvSpPr>
        <p:spPr>
          <a:xfrm>
            <a:off x="2314475" y="282784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314475" y="357182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314475" y="4315796"/>
            <a:ext cx="2781600" cy="514500"/>
          </a:xfrm>
          <a:prstGeom prst="rect">
            <a:avLst/>
          </a:prstGeom>
          <a:solidFill>
            <a:srgbClr val="E5212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2314475" y="5059771"/>
            <a:ext cx="2781600" cy="51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7645100" y="2827846"/>
            <a:ext cx="2781600" cy="514500"/>
          </a:xfrm>
          <a:prstGeom prst="rect">
            <a:avLst/>
          </a:prstGeom>
          <a:solidFill>
            <a:srgbClr val="E5212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7645100" y="3571821"/>
            <a:ext cx="2781600" cy="5145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7645100" y="431579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7645100" y="505977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34" name="Shape 734"/>
          <p:cNvCxnSpPr>
            <a:stCxn id="726" idx="3"/>
            <a:endCxn id="732" idx="1"/>
          </p:cNvCxnSpPr>
          <p:nvPr/>
        </p:nvCxnSpPr>
        <p:spPr>
          <a:xfrm>
            <a:off x="5096075" y="308509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735" name="Shape 735"/>
          <p:cNvCxnSpPr>
            <a:stCxn id="727" idx="3"/>
            <a:endCxn id="733" idx="1"/>
          </p:cNvCxnSpPr>
          <p:nvPr/>
        </p:nvCxnSpPr>
        <p:spPr>
          <a:xfrm>
            <a:off x="5096075" y="3829071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736" name="Shape 736"/>
          <p:cNvCxnSpPr>
            <a:stCxn id="728" idx="3"/>
            <a:endCxn id="730" idx="1"/>
          </p:cNvCxnSpPr>
          <p:nvPr/>
        </p:nvCxnSpPr>
        <p:spPr>
          <a:xfrm flipH="1" rot="10800000">
            <a:off x="5096075" y="308504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737" name="Shape 737"/>
          <p:cNvCxnSpPr>
            <a:stCxn id="729" idx="3"/>
            <a:endCxn id="731" idx="1"/>
          </p:cNvCxnSpPr>
          <p:nvPr/>
        </p:nvCxnSpPr>
        <p:spPr>
          <a:xfrm flipH="1" rot="10800000">
            <a:off x="5096075" y="3829021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sp>
        <p:nvSpPr>
          <p:cNvPr id="738" name="Shape 738"/>
          <p:cNvSpPr/>
          <p:nvPr/>
        </p:nvSpPr>
        <p:spPr>
          <a:xfrm>
            <a:off x="1620950" y="1860450"/>
            <a:ext cx="9762900" cy="436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744" name="Shape 744"/>
          <p:cNvSpPr/>
          <p:nvPr/>
        </p:nvSpPr>
        <p:spPr>
          <a:xfrm>
            <a:off x="635000" y="1473200"/>
            <a:ext cx="11734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635000" y="3531925"/>
            <a:ext cx="111744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Let’s create a Dictionary of Phone prices.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2961475" y="2376750"/>
            <a:ext cx="86064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Oxygen"/>
                <a:ea typeface="Oxygen"/>
                <a:cs typeface="Oxygen"/>
                <a:sym typeface="Oxygen"/>
              </a:rPr>
              <a:t>Create a dictionary that maps: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xygen"/>
              <a:ea typeface="Oxygen"/>
              <a:cs typeface="Oxygen"/>
              <a:sym typeface="Oxyge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xygen"/>
              <a:buAutoNum type="arabicPeriod"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A word to its definition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xygen"/>
              <a:buAutoNum type="arabicPeriod"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A book to its author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xygen"/>
              <a:buAutoNum type="arabicPeriod"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A person to their age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xygen"/>
              <a:buAutoNum type="arabicPeriod"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A zip code to its state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xygen"/>
              <a:buAutoNum type="arabicPeriod"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An album to its tracks</a:t>
            </a:r>
            <a:br>
              <a:rPr lang="en-US" sz="2400">
                <a:latin typeface="Oxygen"/>
                <a:ea typeface="Oxygen"/>
                <a:cs typeface="Oxygen"/>
                <a:sym typeface="Oxygen"/>
              </a:rPr>
            </a:br>
          </a:p>
        </p:txBody>
      </p:sp>
      <p:sp>
        <p:nvSpPr>
          <p:cNvPr id="751" name="Shape 751"/>
          <p:cNvSpPr/>
          <p:nvPr/>
        </p:nvSpPr>
        <p:spPr>
          <a:xfrm>
            <a:off x="3052750" y="5792350"/>
            <a:ext cx="7925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2000">
                <a:latin typeface="Oxygen"/>
                <a:ea typeface="Oxygen"/>
                <a:cs typeface="Oxygen"/>
                <a:sym typeface="Oxygen"/>
              </a:rPr>
              <a:t>Create each Dictionary with at least 5 values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NOTES</a:t>
            </a:r>
          </a:p>
        </p:txBody>
      </p:sp>
      <p:sp>
        <p:nvSpPr>
          <p:cNvPr id="753" name="Shape 753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754" name="Shape 754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5" name="Shape 755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PAIR-PROGRAM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: PLAYGROUNDS</a:t>
            </a:r>
          </a:p>
        </p:txBody>
      </p:sp>
      <p:sp>
        <p:nvSpPr>
          <p:cNvPr id="756" name="Shape 756"/>
          <p:cNvSpPr/>
          <p:nvPr/>
        </p:nvSpPr>
        <p:spPr>
          <a:xfrm>
            <a:off x="948925" y="4599525"/>
            <a:ext cx="118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10</a:t>
            </a: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 mins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720325" y="3012538"/>
            <a:ext cx="1187700" cy="135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CODE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764" name="Shape 764"/>
          <p:cNvSpPr/>
          <p:nvPr/>
        </p:nvSpPr>
        <p:spPr>
          <a:xfrm>
            <a:off x="635000" y="1473200"/>
            <a:ext cx="11734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635000" y="3531925"/>
            <a:ext cx="111744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Using Dictionaries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/>
        </p:nvSpPr>
        <p:spPr>
          <a:xfrm>
            <a:off x="2961475" y="2376750"/>
            <a:ext cx="86064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xygen"/>
                <a:ea typeface="Oxygen"/>
                <a:cs typeface="Oxygen"/>
                <a:sym typeface="Oxygen"/>
              </a:rPr>
              <a:t>Write a function that: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xygen"/>
              <a:ea typeface="Oxygen"/>
              <a:cs typeface="Oxygen"/>
              <a:sym typeface="Oxyge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Oxygen"/>
              <a:buAutoNum type="arabicPeriod"/>
            </a:pPr>
            <a:r>
              <a:rPr lang="en-US" sz="2200">
                <a:latin typeface="Oxygen"/>
                <a:ea typeface="Oxygen"/>
                <a:cs typeface="Oxygen"/>
                <a:sym typeface="Oxygen"/>
              </a:rPr>
              <a:t>Takes a Dictionary </a:t>
            </a:r>
            <a:r>
              <a:rPr lang="en-US" sz="2200">
                <a:solidFill>
                  <a:srgbClr val="037AFF"/>
                </a:solidFill>
                <a:latin typeface="Ubuntu Mono"/>
                <a:ea typeface="Ubuntu Mono"/>
                <a:cs typeface="Ubuntu Mono"/>
                <a:sym typeface="Ubuntu Mono"/>
              </a:rPr>
              <a:t>[Double: Int]</a:t>
            </a:r>
            <a:r>
              <a:rPr lang="en-US" sz="2200">
                <a:latin typeface="Oxygen"/>
                <a:ea typeface="Oxygen"/>
                <a:cs typeface="Oxygen"/>
                <a:sym typeface="Oxygen"/>
              </a:rPr>
              <a:t> and a </a:t>
            </a:r>
            <a:r>
              <a:rPr lang="en-US" sz="2200">
                <a:solidFill>
                  <a:srgbClr val="037AFF"/>
                </a:solidFill>
                <a:latin typeface="Ubuntu Mono"/>
                <a:ea typeface="Ubuntu Mono"/>
                <a:cs typeface="Ubuntu Mono"/>
                <a:sym typeface="Ubuntu Mono"/>
              </a:rPr>
              <a:t>number: Int</a:t>
            </a:r>
            <a:r>
              <a:rPr lang="en-US" sz="2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, and returns a copy of it.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ct val="109090"/>
              <a:buFont typeface="Oxygen"/>
              <a:buAutoNum type="arabicPeriod"/>
            </a:pPr>
            <a:r>
              <a:rPr lang="en-US" sz="2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Takes an array of words and returns the word that appeared the most.</a:t>
            </a:r>
            <a:br>
              <a:rPr lang="en-US" sz="2400">
                <a:latin typeface="Oxygen"/>
                <a:ea typeface="Oxygen"/>
                <a:cs typeface="Oxygen"/>
                <a:sym typeface="Oxygen"/>
              </a:rPr>
            </a:br>
          </a:p>
        </p:txBody>
      </p:sp>
      <p:sp>
        <p:nvSpPr>
          <p:cNvPr id="771" name="Shape 771"/>
          <p:cNvSpPr/>
          <p:nvPr/>
        </p:nvSpPr>
        <p:spPr>
          <a:xfrm>
            <a:off x="3052750" y="5792350"/>
            <a:ext cx="7925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2000">
                <a:latin typeface="Oxygen"/>
                <a:ea typeface="Oxygen"/>
                <a:cs typeface="Oxygen"/>
                <a:sym typeface="Oxygen"/>
              </a:rPr>
              <a:t>Be sure to test your functions by calling them and passing them values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NOTES</a:t>
            </a:r>
          </a:p>
        </p:txBody>
      </p:sp>
      <p:sp>
        <p:nvSpPr>
          <p:cNvPr id="773" name="Shape 773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774" name="Shape 774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5" name="Shape 775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PAIR-PROGRAM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: PLAYGROUNDS</a:t>
            </a:r>
          </a:p>
        </p:txBody>
      </p:sp>
      <p:sp>
        <p:nvSpPr>
          <p:cNvPr id="776" name="Shape 776"/>
          <p:cNvSpPr/>
          <p:nvPr/>
        </p:nvSpPr>
        <p:spPr>
          <a:xfrm>
            <a:off x="948925" y="4599525"/>
            <a:ext cx="118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20 mins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720325" y="3012538"/>
            <a:ext cx="1187700" cy="135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CODE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BEST PRACTICES</a:t>
            </a:r>
          </a:p>
        </p:txBody>
      </p:sp>
      <p:cxnSp>
        <p:nvCxnSpPr>
          <p:cNvPr id="784" name="Shape 78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85" name="Shape 78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86" name="Shape 786"/>
          <p:cNvSpPr/>
          <p:nvPr/>
        </p:nvSpPr>
        <p:spPr>
          <a:xfrm>
            <a:off x="584600" y="1645325"/>
            <a:ext cx="118356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CHECK YOUR SHIT AT THE DOOR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BEST PRACTICES</a:t>
            </a:r>
          </a:p>
        </p:txBody>
      </p:sp>
      <p:cxnSp>
        <p:nvCxnSpPr>
          <p:cNvPr id="792" name="Shape 79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93" name="Shape 79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94" name="Shape 794"/>
          <p:cNvSpPr/>
          <p:nvPr/>
        </p:nvSpPr>
        <p:spPr>
          <a:xfrm>
            <a:off x="584600" y="1645325"/>
            <a:ext cx="118356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 YOUR DICTIONARIES WELL AND CLEARLY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BEST PRACTICES</a:t>
            </a:r>
          </a:p>
        </p:txBody>
      </p:sp>
      <p:cxnSp>
        <p:nvCxnSpPr>
          <p:cNvPr id="800" name="Shape 80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01" name="Shape 80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02" name="Shape 802"/>
          <p:cNvSpPr/>
          <p:nvPr/>
        </p:nvSpPr>
        <p:spPr>
          <a:xfrm>
            <a:off x="584600" y="1645325"/>
            <a:ext cx="118356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8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 A UNIQUE KEY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808" name="Shape 8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09" name="Shape 8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10" name="Shape 81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21428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800">
                <a:solidFill>
                  <a:srgbClr val="FFD800"/>
                </a:solidFill>
                <a:latin typeface="Oxygen"/>
                <a:ea typeface="Oxygen"/>
                <a:cs typeface="Oxygen"/>
                <a:sym typeface="Oxygen"/>
              </a:rPr>
              <a:t>Wellington Moreno</a:t>
            </a:r>
          </a:p>
          <a:p>
            <a:pPr lvl="0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AEAEA"/>
                </a:solidFill>
                <a:latin typeface="Oxygen"/>
                <a:ea typeface="Oxygen"/>
                <a:cs typeface="Oxygen"/>
                <a:sym typeface="Oxygen"/>
              </a:rPr>
              <a:t>Lead iOS Instructor, General Assembly</a:t>
            </a:r>
          </a:p>
        </p:txBody>
      </p:sp>
      <p:sp>
        <p:nvSpPr>
          <p:cNvPr id="623" name="Shape 623"/>
          <p:cNvSpPr/>
          <p:nvPr/>
        </p:nvSpPr>
        <p:spPr>
          <a:xfrm>
            <a:off x="635000" y="1574800"/>
            <a:ext cx="81693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8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SWIFT DICTIONARIES</a:t>
            </a:r>
          </a:p>
        </p:txBody>
      </p:sp>
      <p:pic>
        <p:nvPicPr>
          <p:cNvPr descr="Silver-IOSI-Screen@2x.png" id="624" name="Shape 624"/>
          <p:cNvPicPr preferRelativeResize="0"/>
          <p:nvPr/>
        </p:nvPicPr>
        <p:blipFill rotWithShape="1">
          <a:blip r:embed="rId3">
            <a:alphaModFix/>
          </a:blip>
          <a:srcRect b="169" l="0" r="0" t="169"/>
          <a:stretch/>
        </p:blipFill>
        <p:spPr>
          <a:xfrm>
            <a:off x="9320600" y="1366375"/>
            <a:ext cx="2590149" cy="5275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16" name="Shape 816"/>
          <p:cNvSpPr/>
          <p:nvPr/>
        </p:nvSpPr>
        <p:spPr>
          <a:xfrm>
            <a:off x="635000" y="1778000"/>
            <a:ext cx="11734800" cy="48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82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Oxygen"/>
              <a:buChar char="+"/>
            </a:pPr>
            <a:r>
              <a:rPr lang="en-US" sz="4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Dictionaries allow you to form relationships in your data</a:t>
            </a:r>
          </a:p>
          <a:p>
            <a:pPr indent="-482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Oxygen"/>
              <a:buChar char="+"/>
            </a:pPr>
            <a:r>
              <a:rPr lang="en-US" sz="4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 Database is a type of complicated Dictionary that allows you to find a value for a query (B-Tree)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22" name="Shape 822"/>
          <p:cNvSpPr/>
          <p:nvPr/>
        </p:nvSpPr>
        <p:spPr>
          <a:xfrm>
            <a:off x="635000" y="1473200"/>
            <a:ext cx="117348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823" name="Shape 823"/>
          <p:cNvSpPr/>
          <p:nvPr/>
        </p:nvSpPr>
        <p:spPr>
          <a:xfrm>
            <a:off x="635000" y="3260400"/>
            <a:ext cx="117348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Oxygen"/>
              <a:buChar char="+"/>
            </a:pPr>
            <a:r>
              <a:rPr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Read up on the “Hashable” protocol in Swift.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Oxygen"/>
              <a:buChar char="+"/>
            </a:pPr>
            <a:r>
              <a:rPr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Read up on “Hash Tables”</a:t>
            </a: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24" name="Shape 824"/>
          <p:cNvCxnSpPr/>
          <p:nvPr/>
        </p:nvCxnSpPr>
        <p:spPr>
          <a:xfrm>
            <a:off x="635000" y="3105200"/>
            <a:ext cx="10214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635000" y="736600"/>
            <a:ext cx="7721599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cxnSp>
        <p:nvCxnSpPr>
          <p:cNvPr id="830" name="Shape 83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831" name="Shape 83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832" name="Shape 832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33" name="Shape 833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34" name="Shape 834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WELLINGTON MORENO</a:t>
            </a:r>
          </a:p>
        </p:txBody>
      </p:sp>
      <p:sp>
        <p:nvSpPr>
          <p:cNvPr id="835" name="Shape 835"/>
          <p:cNvSpPr/>
          <p:nvPr/>
        </p:nvSpPr>
        <p:spPr>
          <a:xfrm>
            <a:off x="635000" y="2603499"/>
            <a:ext cx="117348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19100" lvl="0" marL="4572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100000"/>
              <a:buFont typeface="Oxygen"/>
              <a:buChar char="+"/>
            </a:pPr>
            <a:r>
              <a:rPr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GitHub/Slack: </a:t>
            </a:r>
            <a:r>
              <a:rPr b="1"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@SirWellington</a:t>
            </a:r>
          </a:p>
          <a:p>
            <a:pPr indent="-419100" lvl="0" marL="4572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100000"/>
              <a:buFont typeface="Oxygen"/>
              <a:buChar char="+"/>
            </a:pPr>
            <a:r>
              <a:rPr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Twitter: </a:t>
            </a:r>
            <a:r>
              <a:rPr b="1"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@SirWellingtonZ</a:t>
            </a:r>
          </a:p>
          <a:p>
            <a:pPr indent="-419100" lvl="0" marL="4572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100000"/>
              <a:buFont typeface="Oxygen"/>
              <a:buChar char="+"/>
            </a:pPr>
            <a:r>
              <a:rPr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Email: </a:t>
            </a:r>
            <a:r>
              <a:rPr b="1" lang="en-US" sz="3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wellington.moreno@ga.co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2961475" y="2376750"/>
            <a:ext cx="8606400" cy="29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Oxygen"/>
                <a:ea typeface="Oxygen"/>
                <a:cs typeface="Oxygen"/>
                <a:sym typeface="Oxygen"/>
              </a:rPr>
              <a:t>Write a function that takes a list of names and returns the most popular one.</a:t>
            </a:r>
            <a:br>
              <a:rPr lang="en-US" sz="3000">
                <a:latin typeface="Oxygen"/>
                <a:ea typeface="Oxygen"/>
                <a:cs typeface="Oxygen"/>
                <a:sym typeface="Oxygen"/>
              </a:rPr>
            </a:br>
          </a:p>
        </p:txBody>
      </p:sp>
      <p:sp>
        <p:nvSpPr>
          <p:cNvPr id="630" name="Shape 630"/>
          <p:cNvSpPr/>
          <p:nvPr/>
        </p:nvSpPr>
        <p:spPr>
          <a:xfrm>
            <a:off x="3052750" y="5792350"/>
            <a:ext cx="6839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800">
                <a:latin typeface="Oxygen"/>
                <a:ea typeface="Oxygen"/>
                <a:cs typeface="Oxygen"/>
                <a:sym typeface="Oxygen"/>
              </a:rPr>
              <a:t>A Playgrounds file with your answers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S</a:t>
            </a:r>
          </a:p>
        </p:txBody>
      </p:sp>
      <p:sp>
        <p:nvSpPr>
          <p:cNvPr id="632" name="Shape 632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633" name="Shape 633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4" name="Shape 634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INDEPENDENT PRACTICE: PLAYGROUNDS</a:t>
            </a:r>
          </a:p>
        </p:txBody>
      </p:sp>
      <p:sp>
        <p:nvSpPr>
          <p:cNvPr id="635" name="Shape 635"/>
          <p:cNvSpPr/>
          <p:nvPr/>
        </p:nvSpPr>
        <p:spPr>
          <a:xfrm>
            <a:off x="948925" y="4599525"/>
            <a:ext cx="118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10 mins</a:t>
            </a: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/>
        </p:nvSpPr>
        <p:spPr>
          <a:xfrm>
            <a:off x="720325" y="3012538"/>
            <a:ext cx="1187700" cy="135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CODE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35000" y="2717999"/>
            <a:ext cx="11734800" cy="326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Articulate</a:t>
            </a:r>
            <a:r>
              <a:rPr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the purpose of a Dictionary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Create</a:t>
            </a:r>
            <a:r>
              <a:rPr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Dictionaries with different data types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Add</a:t>
            </a:r>
            <a:r>
              <a:rPr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data to a Dictionary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Iterates </a:t>
            </a:r>
            <a:r>
              <a:rPr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keys and values in a Dictionary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Oxygen"/>
              <a:buChar char="+"/>
            </a:pPr>
            <a:r>
              <a:rPr b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Identify</a:t>
            </a:r>
            <a:r>
              <a:rPr b="1" i="1"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-US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the role the key plays in a dictionary</a:t>
            </a:r>
          </a:p>
        </p:txBody>
      </p:sp>
      <p:sp>
        <p:nvSpPr>
          <p:cNvPr id="644" name="Shape 644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60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50" name="Shape 650"/>
          <p:cNvSpPr/>
          <p:nvPr/>
        </p:nvSpPr>
        <p:spPr>
          <a:xfrm>
            <a:off x="635000" y="1473200"/>
            <a:ext cx="11734800" cy="4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DICTIONARIES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635000" y="1549400"/>
            <a:ext cx="11734800" cy="51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“DICTIONARIES ARE UNORDERED COLLECTIONS OF KEY-VALUE </a:t>
            </a:r>
            <a:r>
              <a:rPr b="1" lang="en-US"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ASSOCIATIONS</a:t>
            </a:r>
            <a:r>
              <a:rPr lang="en-US"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.”</a:t>
            </a:r>
          </a:p>
          <a:p>
            <a:pPr lv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sz="6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609600" lvl="0" marL="457200" marR="0" rtl="0" algn="l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Char char="-"/>
            </a:pPr>
            <a:r>
              <a:rPr lang="en-US"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SWIFT REFERENCE</a:t>
            </a:r>
          </a:p>
        </p:txBody>
      </p:sp>
      <p:cxnSp>
        <p:nvCxnSpPr>
          <p:cNvPr id="656" name="Shape 65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657" name="Shape 65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658" name="Shape 6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DEFINITION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QUESTION</a:t>
            </a:r>
          </a:p>
        </p:txBody>
      </p:sp>
      <p:sp>
        <p:nvSpPr>
          <p:cNvPr id="664" name="Shape 664"/>
          <p:cNvSpPr/>
          <p:nvPr/>
        </p:nvSpPr>
        <p:spPr>
          <a:xfrm>
            <a:off x="635000" y="1473200"/>
            <a:ext cx="11734800" cy="4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8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WHO CARES?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37AFF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/>
        </p:nvSpPr>
        <p:spPr>
          <a:xfrm>
            <a:off x="1620950" y="1860450"/>
            <a:ext cx="9762900" cy="436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/>
        </p:nvSpPr>
        <p:spPr>
          <a:xfrm>
            <a:off x="2314475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</a:p>
        </p:txBody>
      </p:sp>
      <p:sp>
        <p:nvSpPr>
          <p:cNvPr id="671" name="Shape 671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DICTIONARIES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645100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VALUES</a:t>
            </a:r>
          </a:p>
        </p:txBody>
      </p:sp>
      <p:sp>
        <p:nvSpPr>
          <p:cNvPr id="673" name="Shape 673"/>
          <p:cNvSpPr/>
          <p:nvPr/>
        </p:nvSpPr>
        <p:spPr>
          <a:xfrm>
            <a:off x="2314475" y="282784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2314475" y="357182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2314475" y="4315796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2314475" y="505977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7645100" y="2827846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7645100" y="357182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7645100" y="431579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7645100" y="505977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1" name="Shape 681"/>
          <p:cNvCxnSpPr>
            <a:stCxn id="673" idx="3"/>
            <a:endCxn id="679" idx="1"/>
          </p:cNvCxnSpPr>
          <p:nvPr/>
        </p:nvCxnSpPr>
        <p:spPr>
          <a:xfrm>
            <a:off x="5096075" y="308509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37AFF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1620950" y="1860450"/>
            <a:ext cx="9762900" cy="4365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 txBox="1"/>
          <p:nvPr/>
        </p:nvSpPr>
        <p:spPr>
          <a:xfrm>
            <a:off x="2314475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KEYS</a:t>
            </a:r>
          </a:p>
        </p:txBody>
      </p:sp>
      <p:sp>
        <p:nvSpPr>
          <p:cNvPr id="688" name="Shape 688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DICTIONARIES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7645100" y="22050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VALUES</a:t>
            </a:r>
          </a:p>
        </p:txBody>
      </p:sp>
      <p:sp>
        <p:nvSpPr>
          <p:cNvPr id="690" name="Shape 690"/>
          <p:cNvSpPr/>
          <p:nvPr/>
        </p:nvSpPr>
        <p:spPr>
          <a:xfrm>
            <a:off x="2314475" y="282784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2314475" y="357182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314475" y="4315796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314475" y="505977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7645100" y="2827846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7645100" y="3571821"/>
            <a:ext cx="2781600" cy="514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7645100" y="4315796"/>
            <a:ext cx="2781600" cy="514500"/>
          </a:xfrm>
          <a:prstGeom prst="rect">
            <a:avLst/>
          </a:prstGeom>
          <a:solidFill>
            <a:srgbClr val="FFDB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7645100" y="5059771"/>
            <a:ext cx="2781600" cy="5145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98" name="Shape 698"/>
          <p:cNvCxnSpPr>
            <a:stCxn id="690" idx="3"/>
            <a:endCxn id="696" idx="1"/>
          </p:cNvCxnSpPr>
          <p:nvPr/>
        </p:nvCxnSpPr>
        <p:spPr>
          <a:xfrm>
            <a:off x="5096075" y="3085096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  <p:cxnSp>
        <p:nvCxnSpPr>
          <p:cNvPr id="699" name="Shape 699"/>
          <p:cNvCxnSpPr>
            <a:stCxn id="691" idx="3"/>
            <a:endCxn id="697" idx="1"/>
          </p:cNvCxnSpPr>
          <p:nvPr/>
        </p:nvCxnSpPr>
        <p:spPr>
          <a:xfrm>
            <a:off x="5096075" y="3829071"/>
            <a:ext cx="2549100" cy="1488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lg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